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9E635-91C7-4E53-BF52-1E953D41E238}" v="2" dt="2020-10-11T15:12:11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60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E33472-48DC-4E75-B26E-AC67DFA6DA5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3F150F-576F-4546-8144-F6FA912BFDBD}">
      <dgm:prSet/>
      <dgm:spPr/>
      <dgm:t>
        <a:bodyPr/>
        <a:lstStyle/>
        <a:p>
          <a:r>
            <a:rPr lang="en-US"/>
            <a:t>For Loop</a:t>
          </a:r>
        </a:p>
      </dgm:t>
    </dgm:pt>
    <dgm:pt modelId="{8438D279-A601-4389-9C5E-86D68928B132}" type="parTrans" cxnId="{F0299065-B436-49AF-8BA6-E2F18B1D2862}">
      <dgm:prSet/>
      <dgm:spPr/>
      <dgm:t>
        <a:bodyPr/>
        <a:lstStyle/>
        <a:p>
          <a:endParaRPr lang="en-US"/>
        </a:p>
      </dgm:t>
    </dgm:pt>
    <dgm:pt modelId="{2428F1DC-E8B0-4667-B19F-1E052CFCD710}" type="sibTrans" cxnId="{F0299065-B436-49AF-8BA6-E2F18B1D2862}">
      <dgm:prSet/>
      <dgm:spPr/>
      <dgm:t>
        <a:bodyPr/>
        <a:lstStyle/>
        <a:p>
          <a:endParaRPr lang="en-US"/>
        </a:p>
      </dgm:t>
    </dgm:pt>
    <dgm:pt modelId="{3CDC80BB-566A-4236-A2F5-940CA9C96761}">
      <dgm:prSet/>
      <dgm:spPr/>
      <dgm:t>
        <a:bodyPr/>
        <a:lstStyle/>
        <a:p>
          <a:r>
            <a:rPr lang="en-US"/>
            <a:t>For-each Loop</a:t>
          </a:r>
        </a:p>
      </dgm:t>
    </dgm:pt>
    <dgm:pt modelId="{69C3A8EC-158D-4D7F-9017-B640A77DE77E}" type="parTrans" cxnId="{8F040DE6-2B6C-48D0-B6EE-51A606F49369}">
      <dgm:prSet/>
      <dgm:spPr/>
      <dgm:t>
        <a:bodyPr/>
        <a:lstStyle/>
        <a:p>
          <a:endParaRPr lang="en-US"/>
        </a:p>
      </dgm:t>
    </dgm:pt>
    <dgm:pt modelId="{FD2DD78D-9DFA-4C42-9564-7CA7531910EE}" type="sibTrans" cxnId="{8F040DE6-2B6C-48D0-B6EE-51A606F49369}">
      <dgm:prSet/>
      <dgm:spPr/>
      <dgm:t>
        <a:bodyPr/>
        <a:lstStyle/>
        <a:p>
          <a:endParaRPr lang="en-US"/>
        </a:p>
      </dgm:t>
    </dgm:pt>
    <dgm:pt modelId="{C704D8B5-91B9-4232-9EBE-8EC4D8667F12}">
      <dgm:prSet/>
      <dgm:spPr/>
      <dgm:t>
        <a:bodyPr/>
        <a:lstStyle/>
        <a:p>
          <a:r>
            <a:rPr lang="en-US"/>
            <a:t>While Loop</a:t>
          </a:r>
        </a:p>
      </dgm:t>
    </dgm:pt>
    <dgm:pt modelId="{EC0B0ED5-EB3A-4500-9F57-6A3F77342A9E}" type="parTrans" cxnId="{45FFE2E5-E10F-46FE-8994-1399B5301779}">
      <dgm:prSet/>
      <dgm:spPr/>
      <dgm:t>
        <a:bodyPr/>
        <a:lstStyle/>
        <a:p>
          <a:endParaRPr lang="en-US"/>
        </a:p>
      </dgm:t>
    </dgm:pt>
    <dgm:pt modelId="{D751550D-D949-4919-971C-75F5EAF5BEB8}" type="sibTrans" cxnId="{45FFE2E5-E10F-46FE-8994-1399B5301779}">
      <dgm:prSet/>
      <dgm:spPr/>
      <dgm:t>
        <a:bodyPr/>
        <a:lstStyle/>
        <a:p>
          <a:endParaRPr lang="en-US"/>
        </a:p>
      </dgm:t>
    </dgm:pt>
    <dgm:pt modelId="{23FCD263-4593-452C-8F59-ABBE896C619B}" type="pres">
      <dgm:prSet presAssocID="{4BE33472-48DC-4E75-B26E-AC67DFA6DA58}" presName="diagram" presStyleCnt="0">
        <dgm:presLayoutVars>
          <dgm:dir/>
          <dgm:resizeHandles val="exact"/>
        </dgm:presLayoutVars>
      </dgm:prSet>
      <dgm:spPr/>
    </dgm:pt>
    <dgm:pt modelId="{BB473FE3-4488-477F-A418-C5ACF0B381FE}" type="pres">
      <dgm:prSet presAssocID="{093F150F-576F-4546-8144-F6FA912BFDBD}" presName="node" presStyleLbl="node1" presStyleIdx="0" presStyleCnt="3">
        <dgm:presLayoutVars>
          <dgm:bulletEnabled val="1"/>
        </dgm:presLayoutVars>
      </dgm:prSet>
      <dgm:spPr/>
    </dgm:pt>
    <dgm:pt modelId="{610F5010-57EE-4CB6-9C16-DE1BE547E2F6}" type="pres">
      <dgm:prSet presAssocID="{2428F1DC-E8B0-4667-B19F-1E052CFCD710}" presName="sibTrans" presStyleCnt="0"/>
      <dgm:spPr/>
    </dgm:pt>
    <dgm:pt modelId="{257AFC89-B9BA-4478-A844-2E2D4198799D}" type="pres">
      <dgm:prSet presAssocID="{3CDC80BB-566A-4236-A2F5-940CA9C96761}" presName="node" presStyleLbl="node1" presStyleIdx="1" presStyleCnt="3">
        <dgm:presLayoutVars>
          <dgm:bulletEnabled val="1"/>
        </dgm:presLayoutVars>
      </dgm:prSet>
      <dgm:spPr/>
    </dgm:pt>
    <dgm:pt modelId="{2C6F9817-7EE8-42FC-AEAB-C013D96DC41E}" type="pres">
      <dgm:prSet presAssocID="{FD2DD78D-9DFA-4C42-9564-7CA7531910EE}" presName="sibTrans" presStyleCnt="0"/>
      <dgm:spPr/>
    </dgm:pt>
    <dgm:pt modelId="{EBB13122-765A-40FB-98D6-DA472E94E941}" type="pres">
      <dgm:prSet presAssocID="{C704D8B5-91B9-4232-9EBE-8EC4D8667F12}" presName="node" presStyleLbl="node1" presStyleIdx="2" presStyleCnt="3">
        <dgm:presLayoutVars>
          <dgm:bulletEnabled val="1"/>
        </dgm:presLayoutVars>
      </dgm:prSet>
      <dgm:spPr/>
    </dgm:pt>
  </dgm:ptLst>
  <dgm:cxnLst>
    <dgm:cxn modelId="{D022C70B-A938-4CB3-90C0-B5FF69E54A35}" type="presOf" srcId="{4BE33472-48DC-4E75-B26E-AC67DFA6DA58}" destId="{23FCD263-4593-452C-8F59-ABBE896C619B}" srcOrd="0" destOrd="0" presId="urn:microsoft.com/office/officeart/2005/8/layout/default"/>
    <dgm:cxn modelId="{72470C16-AB52-4B2B-812B-0BFF37C0B7B2}" type="presOf" srcId="{3CDC80BB-566A-4236-A2F5-940CA9C96761}" destId="{257AFC89-B9BA-4478-A844-2E2D4198799D}" srcOrd="0" destOrd="0" presId="urn:microsoft.com/office/officeart/2005/8/layout/default"/>
    <dgm:cxn modelId="{F0299065-B436-49AF-8BA6-E2F18B1D2862}" srcId="{4BE33472-48DC-4E75-B26E-AC67DFA6DA58}" destId="{093F150F-576F-4546-8144-F6FA912BFDBD}" srcOrd="0" destOrd="0" parTransId="{8438D279-A601-4389-9C5E-86D68928B132}" sibTransId="{2428F1DC-E8B0-4667-B19F-1E052CFCD710}"/>
    <dgm:cxn modelId="{9D965EC1-A52C-4570-86B1-8D12262F4399}" type="presOf" srcId="{093F150F-576F-4546-8144-F6FA912BFDBD}" destId="{BB473FE3-4488-477F-A418-C5ACF0B381FE}" srcOrd="0" destOrd="0" presId="urn:microsoft.com/office/officeart/2005/8/layout/default"/>
    <dgm:cxn modelId="{601EE1CE-6BA0-4595-8DB9-D9E7EA4D0133}" type="presOf" srcId="{C704D8B5-91B9-4232-9EBE-8EC4D8667F12}" destId="{EBB13122-765A-40FB-98D6-DA472E94E941}" srcOrd="0" destOrd="0" presId="urn:microsoft.com/office/officeart/2005/8/layout/default"/>
    <dgm:cxn modelId="{45FFE2E5-E10F-46FE-8994-1399B5301779}" srcId="{4BE33472-48DC-4E75-B26E-AC67DFA6DA58}" destId="{C704D8B5-91B9-4232-9EBE-8EC4D8667F12}" srcOrd="2" destOrd="0" parTransId="{EC0B0ED5-EB3A-4500-9F57-6A3F77342A9E}" sibTransId="{D751550D-D949-4919-971C-75F5EAF5BEB8}"/>
    <dgm:cxn modelId="{8F040DE6-2B6C-48D0-B6EE-51A606F49369}" srcId="{4BE33472-48DC-4E75-B26E-AC67DFA6DA58}" destId="{3CDC80BB-566A-4236-A2F5-940CA9C96761}" srcOrd="1" destOrd="0" parTransId="{69C3A8EC-158D-4D7F-9017-B640A77DE77E}" sibTransId="{FD2DD78D-9DFA-4C42-9564-7CA7531910EE}"/>
    <dgm:cxn modelId="{78887668-45A7-49CC-AAAA-60FA18F692D5}" type="presParOf" srcId="{23FCD263-4593-452C-8F59-ABBE896C619B}" destId="{BB473FE3-4488-477F-A418-C5ACF0B381FE}" srcOrd="0" destOrd="0" presId="urn:microsoft.com/office/officeart/2005/8/layout/default"/>
    <dgm:cxn modelId="{B8C9856F-74F6-4C0E-A12B-FF6B3103FEA4}" type="presParOf" srcId="{23FCD263-4593-452C-8F59-ABBE896C619B}" destId="{610F5010-57EE-4CB6-9C16-DE1BE547E2F6}" srcOrd="1" destOrd="0" presId="urn:microsoft.com/office/officeart/2005/8/layout/default"/>
    <dgm:cxn modelId="{25B5F5F8-F951-47E7-B568-9D7807084C77}" type="presParOf" srcId="{23FCD263-4593-452C-8F59-ABBE896C619B}" destId="{257AFC89-B9BA-4478-A844-2E2D4198799D}" srcOrd="2" destOrd="0" presId="urn:microsoft.com/office/officeart/2005/8/layout/default"/>
    <dgm:cxn modelId="{59DE8FDC-74CB-4460-8AB4-C3A02A4A42A4}" type="presParOf" srcId="{23FCD263-4593-452C-8F59-ABBE896C619B}" destId="{2C6F9817-7EE8-42FC-AEAB-C013D96DC41E}" srcOrd="3" destOrd="0" presId="urn:microsoft.com/office/officeart/2005/8/layout/default"/>
    <dgm:cxn modelId="{BA61AB98-1368-4191-B0AC-2604512E05D8}" type="presParOf" srcId="{23FCD263-4593-452C-8F59-ABBE896C619B}" destId="{EBB13122-765A-40FB-98D6-DA472E94E94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73FE3-4488-477F-A418-C5ACF0B381FE}">
      <dsp:nvSpPr>
        <dsp:cNvPr id="0" name=""/>
        <dsp:cNvSpPr/>
      </dsp:nvSpPr>
      <dsp:spPr>
        <a:xfrm>
          <a:off x="0" y="894404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For Loop</a:t>
          </a:r>
        </a:p>
      </dsp:txBody>
      <dsp:txXfrm>
        <a:off x="0" y="894404"/>
        <a:ext cx="3286125" cy="1971675"/>
      </dsp:txXfrm>
    </dsp:sp>
    <dsp:sp modelId="{257AFC89-B9BA-4478-A844-2E2D4198799D}">
      <dsp:nvSpPr>
        <dsp:cNvPr id="0" name=""/>
        <dsp:cNvSpPr/>
      </dsp:nvSpPr>
      <dsp:spPr>
        <a:xfrm>
          <a:off x="3614737" y="894404"/>
          <a:ext cx="3286125" cy="1971675"/>
        </a:xfrm>
        <a:prstGeom prst="rect">
          <a:avLst/>
        </a:prstGeom>
        <a:solidFill>
          <a:schemeClr val="accent5">
            <a:hueOff val="-741685"/>
            <a:satOff val="16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For-each Loop</a:t>
          </a:r>
        </a:p>
      </dsp:txBody>
      <dsp:txXfrm>
        <a:off x="3614737" y="894404"/>
        <a:ext cx="3286125" cy="1971675"/>
      </dsp:txXfrm>
    </dsp:sp>
    <dsp:sp modelId="{EBB13122-765A-40FB-98D6-DA472E94E941}">
      <dsp:nvSpPr>
        <dsp:cNvPr id="0" name=""/>
        <dsp:cNvSpPr/>
      </dsp:nvSpPr>
      <dsp:spPr>
        <a:xfrm>
          <a:off x="7229475" y="894404"/>
          <a:ext cx="3286125" cy="1971675"/>
        </a:xfrm>
        <a:prstGeom prst="rect">
          <a:avLst/>
        </a:prstGeom>
        <a:solidFill>
          <a:schemeClr val="accent5">
            <a:hueOff val="-1483370"/>
            <a:satOff val="32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/>
            <a:t>While Loop</a:t>
          </a:r>
        </a:p>
      </dsp:txBody>
      <dsp:txXfrm>
        <a:off x="7229475" y="894404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6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3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9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B6E5D-3DA7-42EE-B850-3FDD5FDA14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8936" r="-1" b="647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F136E-1886-4DDA-8432-446D4FF05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2" y="5013081"/>
            <a:ext cx="8761059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5.3: The for Loop in Python</a:t>
            </a:r>
            <a:endParaRPr lang="en-GB" sz="5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2F9627-ABAB-46C6-ABED-5181F45D2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2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3"/>
    </mc:Choice>
    <mc:Fallback xmlns="">
      <p:transition spd="slow" advTm="2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465E612B-616F-44E5-A649-F2B268BA3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C7E917-E00E-4F17-A6FD-C06E2A0E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C22FD5-AD33-49ED-BA45-6B1575AE9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E6B6BE-6BA0-4FA9-9357-11CF01DD7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E614B3-1BDA-44CE-95AD-B376131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14DAA0-3957-4D55-A6E3-D3E50D538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AF505DE-53C7-4F00-9B3B-FEF811F6D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F8A569-D303-4FE8-8507-C7FA3E90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34BA33D-B77C-4F97-90ED-55051362C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2C51C3-DFA5-45DA-B741-6E6251B4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107" y="557191"/>
            <a:ext cx="9279158" cy="1667196"/>
          </a:xfrm>
        </p:spPr>
        <p:txBody>
          <a:bodyPr>
            <a:normAutofit/>
          </a:bodyPr>
          <a:lstStyle/>
          <a:p>
            <a:r>
              <a:rPr lang="en-US" dirty="0"/>
              <a:t>In Python we have 3 types of loop:</a:t>
            </a:r>
            <a:endParaRPr lang="en-GB" dirty="0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ADB812D4-854E-4DD6-A613-797C10E75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D97CFE60-FA19-428A-A02C-B541878C9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562F5F8-0562-4FE0-B3AD-5E49C1B61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32D6A65-08E4-4AF8-AEE6-F180D12FB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B7FDAC0-E6E6-4AB4-8235-A23232BCC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DF11930-DCC4-4A0E-9F9D-68BE14348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D85B5BC-031D-4CF5-9B96-5A3063EA8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23B211-EDE9-44BA-A81A-C5DC3F886D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2C80F66-435F-46CD-BC2E-3EA62444F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2D0DC-5F34-44DC-9930-8C7B42BFE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A11FC4-4769-4CBF-BC46-B6B3533E33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247627"/>
              </p:ext>
            </p:extLst>
          </p:nvPr>
        </p:nvGraphicFramePr>
        <p:xfrm>
          <a:off x="838200" y="2416477"/>
          <a:ext cx="10515600" cy="3760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8FCACD-BB9C-408A-ABFD-A54B8FB8A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39"/>
    </mc:Choice>
    <mc:Fallback xmlns="">
      <p:transition spd="slow" advTm="4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7D087-F8E4-4E28-871E-373B437E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37" y="4043328"/>
            <a:ext cx="2976302" cy="203194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General Structure for Loop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F4436A75-A020-494B-B70E-85CBD21EA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D9AC34A-4733-4246-B384-5BBE066AB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3" name="Graphic 157">
              <a:extLst>
                <a:ext uri="{FF2B5EF4-FFF2-40B4-BE49-F238E27FC236}">
                  <a16:creationId xmlns:a16="http://schemas.microsoft.com/office/drawing/2014/main" id="{C84724B9-1248-4CA6-931C-9B9E63004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C9DE4C6-CB01-4D68-93A6-8607C5D23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9DA521-D2B0-460E-983D-FAE00EFB20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CECFA9-7A18-4264-BC92-C7C99477A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01834A6-ABDA-4C9E-A44A-7D52EEDBE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B3C39CA-57CB-43E8-89BC-497ECBAFB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05384B-92F3-4CC1-8748-7BFCD27B7B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7E4B4AC-919A-46C3-A98F-B36F103A2D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61039B-1FD3-401E-83AC-C05C971D1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8858314-7E16-490C-AD3B-54FD27FD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50" r="-2" b="8159"/>
          <a:stretch/>
        </p:blipFill>
        <p:spPr>
          <a:xfrm>
            <a:off x="619840" y="10"/>
            <a:ext cx="11084189" cy="3854020"/>
          </a:xfrm>
          <a:custGeom>
            <a:avLst/>
            <a:gdLst/>
            <a:ahLst/>
            <a:cxnLst/>
            <a:rect l="l" t="t" r="r" b="b"/>
            <a:pathLst>
              <a:path w="11084189" h="3854030">
                <a:moveTo>
                  <a:pt x="0" y="0"/>
                </a:moveTo>
                <a:lnTo>
                  <a:pt x="11084189" y="0"/>
                </a:lnTo>
                <a:lnTo>
                  <a:pt x="11061526" y="105743"/>
                </a:lnTo>
                <a:cubicBezTo>
                  <a:pt x="10536187" y="2244886"/>
                  <a:pt x="8264669" y="3854030"/>
                  <a:pt x="5542096" y="3854030"/>
                </a:cubicBezTo>
                <a:cubicBezTo>
                  <a:pt x="2819521" y="3854030"/>
                  <a:pt x="548003" y="2244886"/>
                  <a:pt x="22664" y="105743"/>
                </a:cubicBezTo>
                <a:close/>
              </a:path>
            </a:pathLst>
          </a:custGeom>
        </p:spPr>
      </p:pic>
      <p:grpSp>
        <p:nvGrpSpPr>
          <p:cNvPr id="53" name="Top Left">
            <a:extLst>
              <a:ext uri="{FF2B5EF4-FFF2-40B4-BE49-F238E27FC236}">
                <a16:creationId xmlns:a16="http://schemas.microsoft.com/office/drawing/2014/main" id="{DB8ED0A1-FF45-4EE6-ADE8-2F2ED0D39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A8A514-3FF4-4ADA-AF55-B44C969B5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EDA4578-CC87-43DF-B783-3B5D770C3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B4F1C15-5B2E-483A-AA12-C47B50007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F72001-4788-44E6-8592-7099340CA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8C8919-696C-4290-B3EE-DDC5EDA43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37F8271-7580-41CA-B352-6393A3EA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E1B97F8-5B65-43A1-9BC3-FEF0AD7C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50D9-8A05-40A8-9B12-B90C373C3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0482" y="4088049"/>
            <a:ext cx="8252796" cy="203147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&lt;&lt;variable-name&gt;&gt; in range(&lt;&lt;range-conditions&gt;&gt;):</a:t>
            </a:r>
          </a:p>
          <a:p>
            <a:pPr marL="457200" lvl="1" indent="0">
              <a:buNone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# code to repeat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4A5EC8-E58A-4C07-83D0-DE54C9317D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46"/>
    </mc:Choice>
    <mc:Fallback xmlns="">
      <p:transition spd="slow" advTm="9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A1E926-C7E9-474F-A07C-8CDB9213BF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07" r="-1" b="30344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24347A-4115-4C6F-B184-139A7BD9F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86" y="7036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look at an example</a:t>
            </a:r>
          </a:p>
        </p:txBody>
      </p:sp>
      <p:grpSp>
        <p:nvGrpSpPr>
          <p:cNvPr id="10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2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3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96D7F0-CE37-4E13-BD35-89E3C52FA1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00"/>
    </mc:Choice>
    <mc:Fallback xmlns="">
      <p:transition spd="slow" advTm="2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43A41"/>
      </a:dk2>
      <a:lt2>
        <a:srgbClr val="E2E8E2"/>
      </a:lt2>
      <a:accent1>
        <a:srgbClr val="D040CA"/>
      </a:accent1>
      <a:accent2>
        <a:srgbClr val="8F3AC2"/>
      </a:accent2>
      <a:accent3>
        <a:srgbClr val="684CD3"/>
      </a:accent3>
      <a:accent4>
        <a:srgbClr val="415CC4"/>
      </a:accent4>
      <a:accent5>
        <a:srgbClr val="409AD0"/>
      </a:accent5>
      <a:accent6>
        <a:srgbClr val="2CB3AE"/>
      </a:accent6>
      <a:hlink>
        <a:srgbClr val="4D83C3"/>
      </a:hlink>
      <a:folHlink>
        <a:srgbClr val="82828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Widescreen</PresentationFormat>
  <Paragraphs>11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Next LT Pro</vt:lpstr>
      <vt:lpstr>AvenirNext LT Pro Medium</vt:lpstr>
      <vt:lpstr>Calibri</vt:lpstr>
      <vt:lpstr>Sagona Book</vt:lpstr>
      <vt:lpstr>ExploreVTI</vt:lpstr>
      <vt:lpstr>5.3: The for Loop in Python</vt:lpstr>
      <vt:lpstr>In Python we have 3 types of loop:</vt:lpstr>
      <vt:lpstr>General Structure for Loop</vt:lpstr>
      <vt:lpstr>Let’s look at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5.3: The for Loop in Python</dc:title>
  <dc:creator>Claire Ancient</dc:creator>
  <cp:lastModifiedBy>Eric Mamphey</cp:lastModifiedBy>
  <cp:revision>2</cp:revision>
  <dcterms:created xsi:type="dcterms:W3CDTF">2020-10-11T15:05:48Z</dcterms:created>
  <dcterms:modified xsi:type="dcterms:W3CDTF">2020-10-21T00:29:04Z</dcterms:modified>
</cp:coreProperties>
</file>